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sldIdLst>
    <p:sldId id="257" r:id="rId2"/>
    <p:sldId id="319" r:id="rId3"/>
    <p:sldId id="321" r:id="rId4"/>
    <p:sldId id="320" r:id="rId5"/>
  </p:sldIdLst>
  <p:sldSz cx="12192000" cy="6858000"/>
  <p:notesSz cx="6858000" cy="9144000"/>
  <p:embeddedFontLst>
    <p:embeddedFont>
      <p:font typeface="Adobe 고딕 Std B" panose="020B0800000000000000" pitchFamily="34" charset="-127"/>
      <p:bold r:id="rId7"/>
    </p:embeddedFont>
    <p:embeddedFont>
      <p:font typeface="맑은 고딕" panose="020B0503020000020004" pitchFamily="50" charset="-127"/>
      <p:regular r:id="rId8"/>
      <p:bold r:id="rId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9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49" autoAdjust="0"/>
    <p:restoredTop sz="94660"/>
  </p:normalViewPr>
  <p:slideViewPr>
    <p:cSldViewPr snapToGrid="0">
      <p:cViewPr>
        <p:scale>
          <a:sx n="100" d="100"/>
          <a:sy n="100" d="100"/>
        </p:scale>
        <p:origin x="-120" y="-4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A342BF-C085-4817-93FB-53F2AEDE1E76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DEA305-B9D4-4982-9856-32657DF84B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8175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ACD850-26C7-4E5E-81D8-945CAE3426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A1CB00B-CAE9-4B62-8B07-7016253C06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altLang="ko-KR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7BB0003-C21A-4A8B-94FA-95BEE0FBB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68580FB-E1CA-43DE-B28A-9E484B3C6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KUCC – Made with Heart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08016B5-FA2B-4718-B13E-12105E85C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Author : 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3618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9ED931-8B8F-4AD8-B428-3EE83DF8B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6F3AD6-5B4D-4D74-8133-2BFB1E3825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99F02B-48FC-4E4C-AC40-5334DE120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D2E877-FF90-4A93-A7C5-0E9829D45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1FC1B0-F24F-4EF7-9E16-545F7E341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1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2D33576-A817-48A8-8962-FDE8C670AB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F7C4F6-BB14-45BB-981C-648948CC5F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0834C5-9F6F-4DC9-B6F3-1A62CA0A3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AE8353-6C5B-47E1-9522-350585235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D4BEFC-C6E4-4F60-9030-C9F09D8B1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678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9B0504-7C62-4F25-A2A4-87FA729EB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2906"/>
            <a:ext cx="10515600" cy="89535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BA02CB-BFA8-4E48-AC24-4E28A517C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5600"/>
            <a:ext cx="10515600" cy="4551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810F676-93E5-451F-AC8B-9B1A349FA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DFD2196-ECDB-433C-A197-939586D15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KUCC – Made with Heart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C4C9680-5D98-4B6C-BB55-9D23FF577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Author : 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5545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AA385B-C71C-4E73-AB95-6279097BE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CFD82B-176C-439C-9249-387FB7D95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66610E-2CDC-4D1A-967A-28D9820B0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71B6B3-B675-4F01-99AC-95B2844A3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4A3417-B873-4971-9700-15127D4E4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488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A9F043-B439-472B-9998-671188EE7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BDC722-E85B-495D-A769-A125227E2B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53A44E1-2588-490A-90A1-25088415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5E1FF4-A55B-477F-84B4-36B78B444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551DA1-B192-40D0-8FF3-C1F68F10C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E5013E-4C29-4674-BADE-A8738ED2B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1444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4132C-0F9A-41F9-8322-8E03C7621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E79612-793E-49A6-9611-FA01A160B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277BD8-DDBF-470D-9A9F-8CDA70982F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21C56C6-9F82-404D-B144-C5B0E27191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C6C0C1A-EE22-4EF4-8910-6C81B82CA5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B350E08-2D0B-4CE4-BA99-D7145245B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8FEDC95-44D0-4FC4-9327-273DE2AA4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112599A-74A8-41C2-9547-3B6D7C446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093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4F1AF5-3DDC-42D7-B8A8-2C6DC81AA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06A7866-04F9-4169-AF4C-77984868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1A25B83-2A70-4158-8AB1-853BBC2BD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BFF429-4042-4029-AE1E-0E8462923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996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DAF1279-DCC8-4D6D-9F59-BA43008C8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D095092-DE7A-44CC-8937-69E31E814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AEF06EF-05B4-4C08-ADEC-34CE157A5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4554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A26F6E-E413-45E3-8918-DE5BD8132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D44224-1166-4CDF-A591-17AD0B3EE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051B8A-0920-4EBE-A459-0F1980EB8B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6DD9C3-9B05-4A18-9E82-B4B6C3951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92D707-C87F-45D7-8DD7-63773D402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DB7A40-D6FE-4560-955B-58551E4F2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8650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5DCFB0-C7A3-44BA-AF22-020D5DB16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40C2C19-5919-426C-8ECD-95E362A1B0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CAAB4C-D1FA-40B4-A62D-B9A20AA46A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65C95C-9C30-4C4F-8710-CB3EA16ED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598D7D-6EAA-4D8F-A49D-53468B931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9DD794-096D-4F26-A802-77C0093DB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2646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1936EDA-6DAD-4161-BAB9-757C0588B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4C99C8-3FAC-4456-A9E7-E4C33009D4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B41B3A-5F35-4442-8AE7-2F881960B9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EF6E2-33E1-4B9D-8623-32AB1828E8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5E8725-1D10-46E5-BEA9-1E35102897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dirty="0"/>
              <a:t>KUCC – Made with Heart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7B6724-97E8-4F2E-85CD-E3114FFAA5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9D9D9D"/>
                </a:solidFill>
              </a:defRPr>
            </a:lvl1pPr>
          </a:lstStyle>
          <a:p>
            <a:r>
              <a:rPr lang="en-US" altLang="ko-KR" dirty="0"/>
              <a:t>Author : </a:t>
            </a:r>
            <a:r>
              <a:rPr lang="en-US" altLang="ko-KR"/>
              <a:t>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0374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8D893C4-125A-45F2-9EB1-F3DAC3DFF6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4095" y="851517"/>
            <a:ext cx="5238466" cy="2991416"/>
          </a:xfrm>
        </p:spPr>
        <p:txBody>
          <a:bodyPr anchor="b">
            <a:normAutofit/>
          </a:bodyPr>
          <a:lstStyle/>
          <a:p>
            <a:pPr algn="l"/>
            <a:r>
              <a:rPr lang="ko-KR" altLang="en-US" sz="4000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초심자들을 위한</a:t>
            </a:r>
            <a:br>
              <a:rPr lang="en-US" altLang="ko-KR" sz="4000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</a:br>
            <a:r>
              <a:rPr lang="en-US" altLang="ko-KR" sz="4000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C</a:t>
            </a:r>
            <a:r>
              <a:rPr lang="ko-KR" altLang="en-US" sz="4000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언어 세션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87FF8DC-2599-4677-B349-B4D561AE5A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4095" y="4268691"/>
            <a:ext cx="4167115" cy="2163551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dirty="0" err="1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실습편</a:t>
            </a:r>
            <a:endParaRPr lang="ko-KR" altLang="en-US" dirty="0">
              <a:solidFill>
                <a:srgbClr val="FF0000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그림 6" descr="바퀴, 그리기이(가) 표시된 사진&#10;&#10;자동 생성된 설명">
            <a:extLst>
              <a:ext uri="{FF2B5EF4-FFF2-40B4-BE49-F238E27FC236}">
                <a16:creationId xmlns:a16="http://schemas.microsoft.com/office/drawing/2014/main" id="{54DAEFE3-FFFB-44B5-8DF5-64FF4359B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1503" y="2129307"/>
            <a:ext cx="321733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337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D4454E3-3B7B-4DFE-941D-344AE1DE4B6B}"/>
              </a:ext>
            </a:extLst>
          </p:cNvPr>
          <p:cNvSpPr/>
          <p:nvPr/>
        </p:nvSpPr>
        <p:spPr>
          <a:xfrm>
            <a:off x="-19240" y="0"/>
            <a:ext cx="342900" cy="6858000"/>
          </a:xfrm>
          <a:prstGeom prst="rect">
            <a:avLst/>
          </a:prstGeom>
          <a:solidFill>
            <a:srgbClr val="2D3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BD24B6E-DA89-48D0-8F04-A220FDA40EE0}"/>
              </a:ext>
            </a:extLst>
          </p:cNvPr>
          <p:cNvCxnSpPr>
            <a:cxnSpLocks/>
          </p:cNvCxnSpPr>
          <p:nvPr/>
        </p:nvCxnSpPr>
        <p:spPr>
          <a:xfrm>
            <a:off x="323660" y="1266825"/>
            <a:ext cx="9382316" cy="0"/>
          </a:xfrm>
          <a:prstGeom prst="line">
            <a:avLst/>
          </a:prstGeom>
          <a:ln>
            <a:solidFill>
              <a:srgbClr val="2D3C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013F72D-6691-433B-8922-65F23D91FE5B}"/>
              </a:ext>
            </a:extLst>
          </p:cNvPr>
          <p:cNvSpPr txBox="1"/>
          <p:nvPr/>
        </p:nvSpPr>
        <p:spPr>
          <a:xfrm>
            <a:off x="505153" y="652854"/>
            <a:ext cx="3993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포인터 기본 예제</a:t>
            </a: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C84FDDC6-CA66-44CC-9901-1A64F2FC8987}"/>
              </a:ext>
            </a:extLst>
          </p:cNvPr>
          <p:cNvGrpSpPr/>
          <p:nvPr/>
        </p:nvGrpSpPr>
        <p:grpSpPr>
          <a:xfrm>
            <a:off x="606752" y="1429477"/>
            <a:ext cx="6942127" cy="462840"/>
            <a:chOff x="1080916" y="1753161"/>
            <a:chExt cx="7319190" cy="462840"/>
          </a:xfrm>
        </p:grpSpPr>
        <p:sp>
          <p:nvSpPr>
            <p:cNvPr id="43" name="Shape 148">
              <a:extLst>
                <a:ext uri="{FF2B5EF4-FFF2-40B4-BE49-F238E27FC236}">
                  <a16:creationId xmlns:a16="http://schemas.microsoft.com/office/drawing/2014/main" id="{D8E7C6D9-5749-4E79-AA87-EE32019BDD55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blipFill>
              <a:blip r:embed="rId2"/>
            </a:blipFill>
            <a:ln w="3175">
              <a:solidFill>
                <a:srgbClr val="D3CCB0"/>
              </a:solidFill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100"/>
            </a:p>
          </p:txBody>
        </p:sp>
        <p:sp>
          <p:nvSpPr>
            <p:cNvPr id="44" name="Shape 149">
              <a:extLst>
                <a:ext uri="{FF2B5EF4-FFF2-40B4-BE49-F238E27FC236}">
                  <a16:creationId xmlns:a16="http://schemas.microsoft.com/office/drawing/2014/main" id="{FF578CBE-BABE-452D-BA78-4EA98E22EBEE}"/>
                </a:ext>
              </a:extLst>
            </p:cNvPr>
            <p:cNvSpPr/>
            <p:nvPr/>
          </p:nvSpPr>
          <p:spPr>
            <a:xfrm>
              <a:off x="1080916" y="1753161"/>
              <a:ext cx="227033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lang="en-US" sz="2400" dirty="0"/>
                <a:t>?</a:t>
              </a:r>
              <a:endParaRPr sz="2400" dirty="0"/>
            </a:p>
          </p:txBody>
        </p:sp>
        <p:sp>
          <p:nvSpPr>
            <p:cNvPr id="45" name="Shape 150">
              <a:extLst>
                <a:ext uri="{FF2B5EF4-FFF2-40B4-BE49-F238E27FC236}">
                  <a16:creationId xmlns:a16="http://schemas.microsoft.com/office/drawing/2014/main" id="{3D1A44ED-7A53-4093-92B7-28C21EE87180}"/>
                </a:ext>
              </a:extLst>
            </p:cNvPr>
            <p:cNvSpPr/>
            <p:nvPr/>
          </p:nvSpPr>
          <p:spPr>
            <a:xfrm>
              <a:off x="1439302" y="1834788"/>
              <a:ext cx="3751843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정수형 변수를 선언하고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정수형 포인터도 선언하자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84FDDC6-CA66-44CC-9901-1A64F2FC8987}"/>
              </a:ext>
            </a:extLst>
          </p:cNvPr>
          <p:cNvGrpSpPr/>
          <p:nvPr/>
        </p:nvGrpSpPr>
        <p:grpSpPr>
          <a:xfrm>
            <a:off x="606749" y="2018033"/>
            <a:ext cx="6942127" cy="462840"/>
            <a:chOff x="1080916" y="1753161"/>
            <a:chExt cx="7319190" cy="462840"/>
          </a:xfrm>
        </p:grpSpPr>
        <p:sp>
          <p:nvSpPr>
            <p:cNvPr id="18" name="Shape 148">
              <a:extLst>
                <a:ext uri="{FF2B5EF4-FFF2-40B4-BE49-F238E27FC236}">
                  <a16:creationId xmlns:a16="http://schemas.microsoft.com/office/drawing/2014/main" id="{D8E7C6D9-5749-4E79-AA87-EE32019BDD55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blipFill>
              <a:blip r:embed="rId2"/>
            </a:blipFill>
            <a:ln w="3175">
              <a:solidFill>
                <a:srgbClr val="D3CCB0"/>
              </a:solidFill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100"/>
            </a:p>
          </p:txBody>
        </p:sp>
        <p:sp>
          <p:nvSpPr>
            <p:cNvPr id="19" name="Shape 149">
              <a:extLst>
                <a:ext uri="{FF2B5EF4-FFF2-40B4-BE49-F238E27FC236}">
                  <a16:creationId xmlns:a16="http://schemas.microsoft.com/office/drawing/2014/main" id="{FF578CBE-BABE-452D-BA78-4EA98E22EBEE}"/>
                </a:ext>
              </a:extLst>
            </p:cNvPr>
            <p:cNvSpPr/>
            <p:nvPr/>
          </p:nvSpPr>
          <p:spPr>
            <a:xfrm>
              <a:off x="1080916" y="1753161"/>
              <a:ext cx="227033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lang="en-US" sz="2400" dirty="0"/>
                <a:t>?</a:t>
              </a:r>
              <a:endParaRPr sz="2400" dirty="0"/>
            </a:p>
          </p:txBody>
        </p:sp>
        <p:sp>
          <p:nvSpPr>
            <p:cNvPr id="20" name="Shape 150">
              <a:extLst>
                <a:ext uri="{FF2B5EF4-FFF2-40B4-BE49-F238E27FC236}">
                  <a16:creationId xmlns:a16="http://schemas.microsoft.com/office/drawing/2014/main" id="{3D1A44ED-7A53-4093-92B7-28C21EE87180}"/>
                </a:ext>
              </a:extLst>
            </p:cNvPr>
            <p:cNvSpPr/>
            <p:nvPr/>
          </p:nvSpPr>
          <p:spPr>
            <a:xfrm>
              <a:off x="1439302" y="1834788"/>
              <a:ext cx="3571683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포인터가 정수형 변수의 </a:t>
              </a:r>
              <a:r>
                <a:rPr lang="ko-KR" altLang="en-US" sz="1400" dirty="0" err="1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주소값을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 가리키게 하자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84FDDC6-CA66-44CC-9901-1A64F2FC8987}"/>
              </a:ext>
            </a:extLst>
          </p:cNvPr>
          <p:cNvGrpSpPr/>
          <p:nvPr/>
        </p:nvGrpSpPr>
        <p:grpSpPr>
          <a:xfrm>
            <a:off x="606749" y="2603934"/>
            <a:ext cx="6942127" cy="462840"/>
            <a:chOff x="1080916" y="1753161"/>
            <a:chExt cx="7319190" cy="462840"/>
          </a:xfrm>
        </p:grpSpPr>
        <p:sp>
          <p:nvSpPr>
            <p:cNvPr id="22" name="Shape 148">
              <a:extLst>
                <a:ext uri="{FF2B5EF4-FFF2-40B4-BE49-F238E27FC236}">
                  <a16:creationId xmlns:a16="http://schemas.microsoft.com/office/drawing/2014/main" id="{D8E7C6D9-5749-4E79-AA87-EE32019BDD55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blipFill>
              <a:blip r:embed="rId2"/>
            </a:blipFill>
            <a:ln w="3175">
              <a:solidFill>
                <a:srgbClr val="D3CCB0"/>
              </a:solidFill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100"/>
            </a:p>
          </p:txBody>
        </p:sp>
        <p:sp>
          <p:nvSpPr>
            <p:cNvPr id="23" name="Shape 149">
              <a:extLst>
                <a:ext uri="{FF2B5EF4-FFF2-40B4-BE49-F238E27FC236}">
                  <a16:creationId xmlns:a16="http://schemas.microsoft.com/office/drawing/2014/main" id="{FF578CBE-BABE-452D-BA78-4EA98E22EBEE}"/>
                </a:ext>
              </a:extLst>
            </p:cNvPr>
            <p:cNvSpPr/>
            <p:nvPr/>
          </p:nvSpPr>
          <p:spPr>
            <a:xfrm>
              <a:off x="1080916" y="1753161"/>
              <a:ext cx="159429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lang="en-US" sz="2400" dirty="0"/>
                <a:t>!</a:t>
              </a:r>
              <a:endParaRPr sz="2400" dirty="0"/>
            </a:p>
          </p:txBody>
        </p:sp>
        <p:sp>
          <p:nvSpPr>
            <p:cNvPr id="24" name="Shape 150">
              <a:extLst>
                <a:ext uri="{FF2B5EF4-FFF2-40B4-BE49-F238E27FC236}">
                  <a16:creationId xmlns:a16="http://schemas.microsoft.com/office/drawing/2014/main" id="{3D1A44ED-7A53-4093-92B7-28C21EE87180}"/>
                </a:ext>
              </a:extLst>
            </p:cNvPr>
            <p:cNvSpPr/>
            <p:nvPr/>
          </p:nvSpPr>
          <p:spPr>
            <a:xfrm>
              <a:off x="1439302" y="1834788"/>
              <a:ext cx="6914303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포인터가 가리키는 변수의 </a:t>
              </a:r>
              <a:r>
                <a:rPr lang="ko-KR" altLang="en-US" sz="1400" dirty="0" err="1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주소값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포인터가 가리키는 변수의 값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포인터변수의 주소를 출력하자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sz="1400" dirty="0">
                <a:ln>
                  <a:solidFill>
                    <a:srgbClr val="696969">
                      <a:alpha val="1000"/>
                    </a:srgb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8273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D4454E3-3B7B-4DFE-941D-344AE1DE4B6B}"/>
              </a:ext>
            </a:extLst>
          </p:cNvPr>
          <p:cNvSpPr/>
          <p:nvPr/>
        </p:nvSpPr>
        <p:spPr>
          <a:xfrm>
            <a:off x="-19240" y="0"/>
            <a:ext cx="342900" cy="6858000"/>
          </a:xfrm>
          <a:prstGeom prst="rect">
            <a:avLst/>
          </a:prstGeom>
          <a:solidFill>
            <a:srgbClr val="2D3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BD24B6E-DA89-48D0-8F04-A220FDA40EE0}"/>
              </a:ext>
            </a:extLst>
          </p:cNvPr>
          <p:cNvCxnSpPr>
            <a:cxnSpLocks/>
          </p:cNvCxnSpPr>
          <p:nvPr/>
        </p:nvCxnSpPr>
        <p:spPr>
          <a:xfrm>
            <a:off x="323660" y="1266825"/>
            <a:ext cx="9382316" cy="0"/>
          </a:xfrm>
          <a:prstGeom prst="line">
            <a:avLst/>
          </a:prstGeom>
          <a:ln>
            <a:solidFill>
              <a:srgbClr val="2D3C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013F72D-6691-433B-8922-65F23D91FE5B}"/>
              </a:ext>
            </a:extLst>
          </p:cNvPr>
          <p:cNvSpPr txBox="1"/>
          <p:nvPr/>
        </p:nvSpPr>
        <p:spPr>
          <a:xfrm>
            <a:off x="505153" y="652854"/>
            <a:ext cx="3993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포인터 기본 예제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F3DA63-5B79-4FB5-BB2E-CEC06A53C93D}"/>
              </a:ext>
            </a:extLst>
          </p:cNvPr>
          <p:cNvSpPr txBox="1"/>
          <p:nvPr/>
        </p:nvSpPr>
        <p:spPr>
          <a:xfrm>
            <a:off x="822089" y="2054968"/>
            <a:ext cx="852794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solidFill>
                <a:srgbClr val="2D3C5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int main(){</a:t>
            </a:r>
          </a:p>
          <a:p>
            <a:endParaRPr lang="en-US" altLang="ko-KR" dirty="0">
              <a:solidFill>
                <a:srgbClr val="2D3C5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	int num = 10;</a:t>
            </a:r>
          </a:p>
          <a:p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	int * </a:t>
            </a:r>
            <a:r>
              <a:rPr lang="en-US" altLang="ko-KR" dirty="0" err="1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ptr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1 = &amp;num;</a:t>
            </a:r>
          </a:p>
          <a:p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	int * ptr2 = ptr1;</a:t>
            </a:r>
          </a:p>
          <a:p>
            <a:endParaRPr lang="en-US" altLang="ko-KR" dirty="0">
              <a:solidFill>
                <a:srgbClr val="2D3C5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	(*ptr1)++;</a:t>
            </a:r>
          </a:p>
          <a:p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	(*ptr2)++;</a:t>
            </a:r>
          </a:p>
          <a:p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	</a:t>
            </a:r>
            <a:r>
              <a:rPr lang="en-US" altLang="ko-KR" dirty="0" err="1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printf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(“%d \</a:t>
            </a:r>
            <a:r>
              <a:rPr lang="en-US" altLang="ko-KR" dirty="0" err="1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n”,num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);</a:t>
            </a:r>
          </a:p>
          <a:p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	return 0;</a:t>
            </a:r>
          </a:p>
          <a:p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}</a:t>
            </a:r>
          </a:p>
          <a:p>
            <a:endParaRPr lang="en-US" altLang="ko-KR" dirty="0">
              <a:solidFill>
                <a:srgbClr val="2D3C5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endParaRPr lang="en-US" altLang="ko-KR" dirty="0">
              <a:solidFill>
                <a:srgbClr val="2D3C5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endParaRPr lang="en-US" altLang="ko-KR" dirty="0">
              <a:solidFill>
                <a:srgbClr val="2D3C5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endParaRPr lang="en-US" altLang="ko-KR" dirty="0">
              <a:solidFill>
                <a:srgbClr val="2D3C5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endParaRPr lang="en-US" altLang="ko-KR" dirty="0">
              <a:solidFill>
                <a:srgbClr val="2D3C5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endParaRPr lang="en-US" altLang="ko-KR" dirty="0">
              <a:solidFill>
                <a:srgbClr val="2D3C5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endParaRPr lang="ko-KR" altLang="en-US" dirty="0">
              <a:solidFill>
                <a:srgbClr val="2D3C5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1E0E9547-9335-477E-9F50-5BF41FC64822}"/>
              </a:ext>
            </a:extLst>
          </p:cNvPr>
          <p:cNvGrpSpPr/>
          <p:nvPr/>
        </p:nvGrpSpPr>
        <p:grpSpPr>
          <a:xfrm>
            <a:off x="606752" y="1429477"/>
            <a:ext cx="6942127" cy="462840"/>
            <a:chOff x="1080916" y="1753161"/>
            <a:chExt cx="7319190" cy="462840"/>
          </a:xfrm>
        </p:grpSpPr>
        <p:sp>
          <p:nvSpPr>
            <p:cNvPr id="34" name="Shape 148">
              <a:extLst>
                <a:ext uri="{FF2B5EF4-FFF2-40B4-BE49-F238E27FC236}">
                  <a16:creationId xmlns:a16="http://schemas.microsoft.com/office/drawing/2014/main" id="{BBBD5309-353B-4C5C-AD85-ADD18B32DA98}"/>
                </a:ext>
              </a:extLst>
            </p:cNvPr>
            <p:cNvSpPr/>
            <p:nvPr/>
          </p:nvSpPr>
          <p:spPr>
            <a:xfrm>
              <a:off x="1080916" y="1808921"/>
              <a:ext cx="7319190" cy="355139"/>
            </a:xfrm>
            <a:prstGeom prst="rect">
              <a:avLst/>
            </a:prstGeom>
            <a:blipFill>
              <a:blip r:embed="rId2"/>
            </a:blipFill>
            <a:ln w="3175">
              <a:solidFill>
                <a:srgbClr val="D3CCB0"/>
              </a:solidFill>
              <a:miter lim="400000"/>
            </a:ln>
          </p:spPr>
          <p:txBody>
            <a:bodyPr lIns="46302" tIns="46302" rIns="46302" bIns="46302" anchor="ctr"/>
            <a:lstStyle/>
            <a:p>
              <a:pPr>
                <a:defRPr sz="2100" spc="-210">
                  <a:solidFill>
                    <a:srgbClr val="FFFFFF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pPr>
              <a:endParaRPr sz="2100"/>
            </a:p>
          </p:txBody>
        </p:sp>
        <p:sp>
          <p:nvSpPr>
            <p:cNvPr id="35" name="Shape 149">
              <a:extLst>
                <a:ext uri="{FF2B5EF4-FFF2-40B4-BE49-F238E27FC236}">
                  <a16:creationId xmlns:a16="http://schemas.microsoft.com/office/drawing/2014/main" id="{C5606D05-31CA-4988-ADCF-B9C68E1C479E}"/>
                </a:ext>
              </a:extLst>
            </p:cNvPr>
            <p:cNvSpPr/>
            <p:nvPr/>
          </p:nvSpPr>
          <p:spPr>
            <a:xfrm>
              <a:off x="1080916" y="1753161"/>
              <a:ext cx="227033" cy="462840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3500" spc="-350">
                  <a:solidFill>
                    <a:srgbClr val="AD422F"/>
                  </a:solidFill>
                  <a:latin typeface="Dinbol"/>
                  <a:ea typeface="Dinbol"/>
                  <a:cs typeface="Dinbol"/>
                  <a:sym typeface="Dinbol"/>
                </a:defRPr>
              </a:lvl1pPr>
            </a:lstStyle>
            <a:p>
              <a:r>
                <a:rPr lang="en-US" sz="2400" dirty="0"/>
                <a:t>?</a:t>
              </a:r>
              <a:endParaRPr sz="2400" dirty="0"/>
            </a:p>
          </p:txBody>
        </p:sp>
        <p:sp>
          <p:nvSpPr>
            <p:cNvPr id="36" name="Shape 150">
              <a:extLst>
                <a:ext uri="{FF2B5EF4-FFF2-40B4-BE49-F238E27FC236}">
                  <a16:creationId xmlns:a16="http://schemas.microsoft.com/office/drawing/2014/main" id="{08BCE1CB-6316-4021-B4AD-EB42E7D37B98}"/>
                </a:ext>
              </a:extLst>
            </p:cNvPr>
            <p:cNvSpPr/>
            <p:nvPr/>
          </p:nvSpPr>
          <p:spPr>
            <a:xfrm>
              <a:off x="1439302" y="1834788"/>
              <a:ext cx="6750704" cy="30895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6302" tIns="46302" rIns="46302" bIns="46302" anchor="ctr">
              <a:spAutoFit/>
            </a:bodyPr>
            <a:lstStyle>
              <a:lvl1pPr algn="l">
                <a:defRPr sz="1900" spc="-190">
                  <a:solidFill>
                    <a:srgbClr val="555555"/>
                  </a:solidFill>
                  <a:latin typeface="Apple SD 산돌고딕 Neo 세미볼드체"/>
                  <a:ea typeface="Apple SD 산돌고딕 Neo 세미볼드체"/>
                  <a:cs typeface="Apple SD 산돌고딕 Neo 세미볼드체"/>
                  <a:sym typeface="Apple SD 산돌고딕 Neo 세미볼드체"/>
                </a:defRPr>
              </a:lvl1pPr>
            </a:lstStyle>
            <a:p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아래의 예제를 </a:t>
              </a:r>
              <a:r>
                <a:rPr lang="ko-KR" altLang="en-US" sz="1400" dirty="0" err="1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실행시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 변수와 포인터 변수의 관계를 그림으로 그리고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출력결과를 예상해보자</a:t>
              </a:r>
              <a:r>
                <a:rPr lang="en-US" altLang="ko-KR" sz="1400" dirty="0">
                  <a:ln>
                    <a:solidFill>
                      <a:srgbClr val="696969">
                        <a:alpha val="1000"/>
                      </a:srgbClr>
                    </a:solidFill>
                  </a:ln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63638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D4454E3-3B7B-4DFE-941D-344AE1DE4B6B}"/>
              </a:ext>
            </a:extLst>
          </p:cNvPr>
          <p:cNvSpPr/>
          <p:nvPr/>
        </p:nvSpPr>
        <p:spPr>
          <a:xfrm>
            <a:off x="-19240" y="0"/>
            <a:ext cx="342900" cy="6858000"/>
          </a:xfrm>
          <a:prstGeom prst="rect">
            <a:avLst/>
          </a:prstGeom>
          <a:solidFill>
            <a:srgbClr val="2D3C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BD24B6E-DA89-48D0-8F04-A220FDA40EE0}"/>
              </a:ext>
            </a:extLst>
          </p:cNvPr>
          <p:cNvCxnSpPr>
            <a:cxnSpLocks/>
          </p:cNvCxnSpPr>
          <p:nvPr/>
        </p:nvCxnSpPr>
        <p:spPr>
          <a:xfrm>
            <a:off x="323660" y="1266825"/>
            <a:ext cx="9382316" cy="0"/>
          </a:xfrm>
          <a:prstGeom prst="line">
            <a:avLst/>
          </a:prstGeom>
          <a:ln>
            <a:solidFill>
              <a:srgbClr val="2D3C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013F72D-6691-433B-8922-65F23D91FE5B}"/>
              </a:ext>
            </a:extLst>
          </p:cNvPr>
          <p:cNvSpPr txBox="1"/>
          <p:nvPr/>
        </p:nvSpPr>
        <p:spPr>
          <a:xfrm>
            <a:off x="505153" y="652854"/>
            <a:ext cx="3993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포인터 기본 예제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CE0DEAC-E59A-4858-B17C-972E4D8E6CB2}"/>
              </a:ext>
            </a:extLst>
          </p:cNvPr>
          <p:cNvSpPr txBox="1"/>
          <p:nvPr/>
        </p:nvSpPr>
        <p:spPr>
          <a:xfrm>
            <a:off x="832868" y="1774488"/>
            <a:ext cx="85279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int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형 변수 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num1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과 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num2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를 선언과 동시에 각각 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10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과 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20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으로 초기화하고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   </a:t>
            </a:r>
          </a:p>
          <a:p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int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형 포인터 변수 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ptr1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과 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ptr2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를 선언해 각각 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num1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과 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num2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를 가리키게 하자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.    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그리고 이 상태에서 포인터 변수 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ptr1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과 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ptr2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를 이용해서 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num1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의 값을 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10 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증가시키고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num2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의 값을 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10 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감소시키자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. 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이제 두 포인터 변수 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ptr1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과 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ptr2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가 가리키는 대상을 서로 바꾸자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. 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그리고 마지막으로 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ptr1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과 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ptr2</a:t>
            </a:r>
            <a:r>
              <a:rPr lang="ko-KR" altLang="en-US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가 가리키는 변수에 저장된 값을 출력하자</a:t>
            </a:r>
            <a:r>
              <a:rPr lang="en-US" altLang="ko-KR" dirty="0">
                <a:solidFill>
                  <a:srgbClr val="2D3C5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. </a:t>
            </a:r>
            <a:endParaRPr lang="ko-KR" altLang="en-US" dirty="0">
              <a:solidFill>
                <a:srgbClr val="2D3C5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0087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0">
      <a:majorFont>
        <a:latin typeface="서울남산체 B"/>
        <a:ea typeface="서울남산체 B"/>
        <a:cs typeface=""/>
      </a:majorFont>
      <a:minorFont>
        <a:latin typeface="서울남산 장체 L"/>
        <a:ea typeface="서울남산 장체 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</TotalTime>
  <Words>190</Words>
  <Application>Microsoft Office PowerPoint</Application>
  <PresentationFormat>와이드스크린</PresentationFormat>
  <Paragraphs>32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3" baseType="lpstr">
      <vt:lpstr>Arial</vt:lpstr>
      <vt:lpstr>서울남산 장체 L</vt:lpstr>
      <vt:lpstr>Adobe 고딕 Std B</vt:lpstr>
      <vt:lpstr>Apple SD 산돌고딕 Neo 세미볼드체</vt:lpstr>
      <vt:lpstr>서울남산체 B</vt:lpstr>
      <vt:lpstr>나눔스퀘어_ac ExtraBold</vt:lpstr>
      <vt:lpstr>Dinbol</vt:lpstr>
      <vt:lpstr>맑은 고딕</vt:lpstr>
      <vt:lpstr>Office 테마</vt:lpstr>
      <vt:lpstr>초심자들을 위한 C언어 세션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초심자들을 위한 C언어 세션</dc:title>
  <dc:creator>지현 최</dc:creator>
  <cp:lastModifiedBy>지현 최</cp:lastModifiedBy>
  <cp:revision>11</cp:revision>
  <dcterms:created xsi:type="dcterms:W3CDTF">2020-04-11T04:31:44Z</dcterms:created>
  <dcterms:modified xsi:type="dcterms:W3CDTF">2020-05-25T10:17:28Z</dcterms:modified>
</cp:coreProperties>
</file>